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slideLayouts/slideLayout26.xml" ContentType="application/vnd.openxmlformats-officedocument.presentationml.slideLayout+xml"/>
  <Override PartName="/ppt/theme/theme20.xml" ContentType="application/vnd.openxmlformats-officedocument.theme+xml"/>
  <Override PartName="/ppt/slideLayouts/slideLayout27.xml" ContentType="application/vnd.openxmlformats-officedocument.presentationml.slideLayout+xml"/>
  <Override PartName="/ppt/theme/theme21.xml" ContentType="application/vnd.openxmlformats-officedocument.theme+xml"/>
  <Override PartName="/ppt/slideLayouts/slideLayout28.xml" ContentType="application/vnd.openxmlformats-officedocument.presentationml.slideLayout+xml"/>
  <Override PartName="/ppt/theme/theme22.xml" ContentType="application/vnd.openxmlformats-officedocument.theme+xml"/>
  <Override PartName="/ppt/slideLayouts/slideLayout29.xml" ContentType="application/vnd.openxmlformats-officedocument.presentationml.slideLayout+xml"/>
  <Override PartName="/ppt/theme/theme23.xml" ContentType="application/vnd.openxmlformats-officedocument.theme+xml"/>
  <Override PartName="/ppt/slideLayouts/slideLayout30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</p:sldMasterIdLst>
  <p:notesMasterIdLst>
    <p:notesMasterId r:id="rId68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8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66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u="none" strike="noStrike">
                <a:solidFill>
                  <a:srgbClr val="000000"/>
                </a:solidFill>
                <a:uFillTx/>
                <a:latin typeface="Arial"/>
              </a:rPr>
              <a:t>請按這裡移動投影片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請按這裡編輯備註格式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4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5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6546ADC-826E-45E0-B19D-D52F909A1E4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EF36DB4-042D-4CCA-99BD-CEEEA849B3BD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2122902-7BC2-469E-A6E0-A9D6C5C81EC6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991EF55-0A6F-4815-95FB-8BF14035F7E7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17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A14D332-23B6-4F9B-8566-3F446671AFD9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961879-8482-40D4-B7A3-2112AB1D29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09D71E-92D5-49B2-926A-81E979A923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995504-BF89-4429-B0F5-C8B35A613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C15745F-E89B-4154-AD7D-A5D715D97D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8E75AC7-E317-47AF-B286-B17074124E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A20890-B24C-4E8B-8FF6-DC11DD4D6F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2C39E9-3450-4BE9-9B9C-6BA4702487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00F1267-3C63-4C4A-A61C-8E724B8A5F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990CF9F-57F3-470C-ADB8-0F3A6A7EED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6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7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8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9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3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4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5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5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2" name="群組 4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3" name="直線接點 5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4" name="直線接點​​ 6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5" name="直線接點​​ 8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6" name="直線接點 9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7" name="直線接點 10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8" name="直線接點​​ 11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9" name="直線接點​​ 12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0" name="直線接點​ 13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1" name="直線接點​​ 14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2" name="直線接點 15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3" name="直線接點 16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4" name="直線接點 17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5" name="直線接點​​ 18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6" name="直線接點​​ 19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7" name="直線接點​​ 20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8" name="直線接點 21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grpSp>
          <p:nvGrpSpPr>
            <p:cNvPr id="69" name="群組 22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0" name="直線接點 40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1" name="直線接點​​ 41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2" name="直線接點 42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3" name="直線接點 43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4" name="直線接點 44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75" name="群組 45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6" name="直線接點 51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7" name="直線接點 52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8" name="直線接點 53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9" name="直線接點 54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80" name="直線接點 55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81" name="直線接點 46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2" name="直線接點 47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3" name="直線接點 48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4" name="直線接點​​ 49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5" name="直線接點​​ 50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  <p:grpSp>
          <p:nvGrpSpPr>
            <p:cNvPr id="8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7" name="直線接點 24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8" name="直線接點 25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9" name="直線接點 26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0" name="直線接點 27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1" name="直線接點 28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92" name="群組 29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3" name="直線接點 35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4" name="直線接點 36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5" name="直線接點 37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6" name="直線接點 38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7" name="直線接點 39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98" name="直線接點 30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9" name="直線接點 31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0" name="直線接點 32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1" name="直線接點​​ 33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2" name="直線接點 34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</p:grpSp>
      <p:cxnSp>
        <p:nvCxnSpPr>
          <p:cNvPr id="10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D15A3E"/>
            </a:solidFill>
            <a:round/>
          </a:ln>
        </p:spPr>
      </p:cxn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81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3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83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3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3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83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3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4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84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4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5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85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6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86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86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86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88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8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88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89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9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90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0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0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0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1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91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92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4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94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4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4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94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4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5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95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5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6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96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7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97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97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97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99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9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9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00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0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01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01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01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01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2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02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0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0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0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0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0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082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083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4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5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6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7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8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9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0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1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2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3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4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5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6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7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8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099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00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1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2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3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4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05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106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7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8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9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10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11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2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3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4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5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11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17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8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9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0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1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22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123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4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5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6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7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28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9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0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1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2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13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13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3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15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5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6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16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6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17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7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7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17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7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8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18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18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19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20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0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1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21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1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22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2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2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23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3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24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24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25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5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6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26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7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27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7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8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28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8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29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29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29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31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1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1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31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2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32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2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3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33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3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34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34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36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6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6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6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37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8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8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38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9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9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39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397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398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99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0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1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2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3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4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5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6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7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8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9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0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1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2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3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414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15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6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7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8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9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20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421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2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3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4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5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26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7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8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9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0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431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32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3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4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5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6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37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438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39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0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1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2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43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4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5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6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7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448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45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47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7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7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47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8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48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8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9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9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50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505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506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7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8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9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0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1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2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3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4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5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6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7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8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9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0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1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522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23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4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5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6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7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28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529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0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1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2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3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34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5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6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7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8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539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40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1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2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3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4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45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546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7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8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9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50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51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2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3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4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5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556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56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57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7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8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58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8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59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9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9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60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0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61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611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612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3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4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5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6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7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8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9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0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1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2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3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4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5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6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7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628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29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0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1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2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3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34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635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6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7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8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9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40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1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2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3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4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645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46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7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8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9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0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51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652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3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4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5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6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57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8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9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0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1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662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7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68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68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69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69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9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0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0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0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1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1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2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 type="ftr" idx="10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 type="sldNum" idx="11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A4A28FC-7467-4E80-9E04-AA0EFD5FEDC3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 type="dt" idx="12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7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82" name="PlaceHolder 1"/>
          <p:cNvSpPr>
            <a:spLocks noGrp="1"/>
          </p:cNvSpPr>
          <p:nvPr>
            <p:ph type="ftr" idx="13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sldNum" idx="14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A4E8293-996A-4486-8FA3-DF038E55EF04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dt" idx="15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2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3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4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4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5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60" name="PlaceHolder 1"/>
          <p:cNvSpPr>
            <a:spLocks noGrp="1"/>
          </p:cNvSpPr>
          <p:nvPr>
            <p:ph type="ftr" idx="1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2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D755B5-DFD6-4BCC-9105-529F7592F0F9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3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8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0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0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0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1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1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2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2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2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3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3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3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ftr" idx="16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sldNum" idx="17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D49605E-1FBF-447C-BF61-8113CFE2AE7F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dt" idx="18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8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84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6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6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6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7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7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7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8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8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8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9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895" name="群組 160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896" name="直線接點​ 161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7" name="直線接點​​ 162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8" name="直線接點​​ 163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9" name="直線接點​​ 164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0" name="直線接點​​ 165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1" name="直線接點​​ 166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2" name="直線接點​​ 167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3" name="直線接點​​ 168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4" name="直線接點​ 169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5" name="直線接點​​ 170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6" name="直線接點​​ 171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7" name="直線接點​​ 172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8" name="直線接點​​ 173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9" name="直線接點​​ 174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0" name="直線接點​​ 175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1" name="直線接點​​ 176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grpSp>
          <p:nvGrpSpPr>
            <p:cNvPr id="1912" name="群組 177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13" name="直線接點​​ 195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4" name="直線接點​​ 196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5" name="直線接點​​ 197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6" name="直線接點​​ 198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7" name="直線接點 199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18" name="群組 200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919" name="直線接點 206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0" name="直線接點 207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1" name="直線接點 208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2" name="直線接點​​ 209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3" name="直線接點 210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24" name="直線接點 201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5" name="直線接點​​ 202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6" name="直線接點 203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7" name="直線接點 204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8" name="直線接點 205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  <p:grpSp>
          <p:nvGrpSpPr>
            <p:cNvPr id="1929" name="群組 178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30" name="直線接點​​ 179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1" name="直線接點​​ 180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2" name="直線接點​​ 181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3" name="直線接點​​ 182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4" name="直線接點 183"/>
              <p:cNvCxnSpPr/>
              <p:nvPr/>
            </p:nvCxnSpPr>
            <p:spPr>
              <a:xfrm flipH="1">
                <a:off x="2692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35" name="群組 184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936" name="直線接點​​ 190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7" name="直線接點​​ 191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8" name="直線接點​​ 192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9" name="直線接點​​ 193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40" name="直線接點​​ 194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41" name="直線接點​​ 185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2" name="直線接點 186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3" name="直線接點 187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4" name="直線接點 188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5" name="直線接點 189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</p:grpSp>
      <p:sp>
        <p:nvSpPr>
          <p:cNvPr id="1946" name="PlaceHolder 1"/>
          <p:cNvSpPr>
            <a:spLocks noGrp="1"/>
          </p:cNvSpPr>
          <p:nvPr>
            <p:ph type="ftr" idx="19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7" name="PlaceHolder 2"/>
          <p:cNvSpPr>
            <a:spLocks noGrp="1"/>
          </p:cNvSpPr>
          <p:nvPr>
            <p:ph type="sldNum" idx="20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9B8D466-71C6-4D7E-9124-0BC168837E77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8" name="PlaceHolder 3"/>
          <p:cNvSpPr>
            <a:spLocks noGrp="1"/>
          </p:cNvSpPr>
          <p:nvPr>
            <p:ph type="dt" idx="21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95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96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6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7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97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7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8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8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99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9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00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001" name="群組 8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002" name="直線接點 9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3" name="直線接點 10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4" name="直線接點​​ 11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5" name="直線接點​​ 12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6" name="直線接點​ 13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7" name="直線接點​​ 14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8" name="直線接點 15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9" name="直線接點 16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0" name="直線接點 17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1" name="直線接點​​ 18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2" name="直線接點​​ 19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3" name="直線接點​​ 20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4" name="直線接點 21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5" name="直線接點​​ 22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6" name="直線接點 23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7" name="直線接點 24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018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19" name="直線接點 43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0" name="直線接點 44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1" name="直線接點 45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2" name="直線接點 46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3" name="直線接點 47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24" name="群組 48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025" name="直線接點 54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6" name="直線接點 55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7" name="直線接點 56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8" name="直線接點​​ 57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9" name="直線接點​​ 58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30" name="直線接點​​ 49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1" name="直線接點​​ 50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2" name="直線接點 51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3" name="直線接點 52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4" name="直線接點 53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035" name="群組 26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36" name="直線接點 27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7" name="直線接點 28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8" name="直線接點 29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9" name="直線接點 30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0" name="直線接點 31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41" name="群組 32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042" name="直線接點 38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3" name="直線接點 39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4" name="直線接點 40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5" name="直線接點​​ 41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6" name="直線接點 42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47" name="直線接點​​ 33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8" name="直線接點 34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9" name="直線接點 35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0" name="直線接點 36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1" name="直線接點 37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052" name="矩形 6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053" name="直線接點 59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054" name="PlaceHolder 1"/>
          <p:cNvSpPr>
            <a:spLocks noGrp="1"/>
          </p:cNvSpPr>
          <p:nvPr>
            <p:ph type="ftr" idx="22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5" name="PlaceHolder 2"/>
          <p:cNvSpPr>
            <a:spLocks noGrp="1"/>
          </p:cNvSpPr>
          <p:nvPr>
            <p:ph type="sldNum" idx="23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EE6286-6D28-469F-B8FB-1F7FEC007CD3}" type="slidenum">
              <a: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6" name="PlaceHolder 3"/>
          <p:cNvSpPr>
            <a:spLocks noGrp="1"/>
          </p:cNvSpPr>
          <p:nvPr>
            <p:ph type="dt" idx="24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05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5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07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7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8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08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8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09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9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9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9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9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0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0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109" name="群組 7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110" name="直線接點​​ 8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1" name="直線接點 9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2" name="直線接點 10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3" name="直線接點​​ 11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4" name="直線接點​​ 12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5" name="直線接點​ 13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6" name="直線接點​​ 14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7" name="直線接點 15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8" name="直線接點 16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9" name="直線接點 17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0" name="直線接點​​ 18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1" name="直線接點​​ 19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2" name="直線接點​​ 20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3" name="直線接點 21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4" name="直線接點​​ 22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5" name="直線接點 23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12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27" name="直線接點 42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8" name="直線接點 43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9" name="直線接點 44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0" name="直線接點 45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1" name="直線接點 46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32" name="群組 47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133" name="直線接點 53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4" name="直線接點 54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5" name="直線接點 55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6" name="直線接點 56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7" name="直線接點​​ 57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38" name="直線接點 48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9" name="直線接點​​ 49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0" name="直線接點​​ 50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1" name="直線接點 51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2" name="直線接點 52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143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44" name="直線接點 26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5" name="直線接點 27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6" name="直線接點 28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7" name="直線接點 29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8" name="直線接點 30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49" name="群組 31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150" name="直線接點 37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1" name="直線接點 38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2" name="直線接點 39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3" name="直線接點 40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4" name="直線接點​​ 41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55" name="直線接點 32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6" name="直線接點​​ 33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7" name="直線接點 34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8" name="直線接點 35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9" name="直線接點 36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160" name="矩形 59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161" name="直線接點​​ 58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6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17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8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18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18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9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9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19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9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20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20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20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21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5" name="PlaceHolder 2"/>
          <p:cNvSpPr>
            <a:spLocks noGrp="1"/>
          </p:cNvSpPr>
          <p:nvPr>
            <p:ph type="ftr" idx="25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6" name="PlaceHolder 3"/>
          <p:cNvSpPr>
            <a:spLocks noGrp="1"/>
          </p:cNvSpPr>
          <p:nvPr>
            <p:ph type="sldNum" idx="26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BE2C901-3B0A-4D4F-A45F-69C387BFEA2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7" name="PlaceHolder 4"/>
          <p:cNvSpPr>
            <a:spLocks noGrp="1"/>
          </p:cNvSpPr>
          <p:nvPr>
            <p:ph type="dt" idx="27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15" name="PlaceHolder 1"/>
          <p:cNvSpPr>
            <a:spLocks noGrp="1"/>
          </p:cNvSpPr>
          <p:nvPr>
            <p:ph type="ftr" idx="4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Num" idx="5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7D9DB0-86CF-40A9-8BC9-26A682F6957A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6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3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3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4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4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5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5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5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5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6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6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ftr" idx="7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sldNum" idx="8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891E249-CC0B-46C6-8040-C08E5BC4D55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dt" idx="9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7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7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29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9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0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30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0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31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1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1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31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1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2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32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32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33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34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4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5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35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5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36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6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6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37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7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38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TW" sz="44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39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40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0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1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41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2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42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2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3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3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3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44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44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44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46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6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6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46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7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47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7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8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48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8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49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49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51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1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2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52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2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53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3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3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53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4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54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50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51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2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3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4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5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6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7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8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9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0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1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2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3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4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5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6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567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68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69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0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1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2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73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574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5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6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7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8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79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0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1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2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3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584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85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6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7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8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9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90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591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2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3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4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5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96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7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8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9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00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601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60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61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2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2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62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3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3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63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3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4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64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4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65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654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655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6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7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8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9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0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1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2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3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4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5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6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7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8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9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70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671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72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3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4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5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6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77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678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79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0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1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2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83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4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5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6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7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688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89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0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1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2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3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94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695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6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7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8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9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00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1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2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3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4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705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7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8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9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0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1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2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3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4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5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6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7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8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9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0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1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2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723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24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5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6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7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8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29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730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1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2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3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4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35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6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7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8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9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740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41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2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3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4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5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46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747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8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9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0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1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52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3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4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5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6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757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758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759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0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1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2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3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4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5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6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7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8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9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0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1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2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3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4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775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76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7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8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9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0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81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82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3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4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5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6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87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8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9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0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1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792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93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4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5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6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7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98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799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0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1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2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3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04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5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6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7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8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809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PlaceHolder 1"/>
          <p:cNvSpPr>
            <a:spLocks noGrp="1"/>
          </p:cNvSpPr>
          <p:nvPr>
            <p:ph type="title"/>
          </p:nvPr>
        </p:nvSpPr>
        <p:spPr>
          <a:xfrm>
            <a:off x="1293840" y="1909440"/>
            <a:ext cx="9603360" cy="33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體育用品店</a:t>
            </a:r>
            <a:r>
              <a:rPr sz="4000"/>
              <a:t/>
            </a:r>
            <a:br>
              <a:rPr sz="4000"/>
            </a:b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訂單和庫存管理系統專案說明</a:t>
            </a:r>
            <a:endParaRPr lang="en-US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7" name="PlaceHolder 2"/>
          <p:cNvSpPr>
            <a:spLocks noGrp="1"/>
          </p:cNvSpPr>
          <p:nvPr>
            <p:ph type="subTitle"/>
          </p:nvPr>
        </p:nvSpPr>
        <p:spPr>
          <a:xfrm>
            <a:off x="1293840" y="5432400"/>
            <a:ext cx="960336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@</a:t>
            </a:r>
            <a:r>
              <a:rPr lang="zh-TW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作業</a:t>
            </a: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5-202502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product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（產品管理）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ProductManagerUI.java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產品管理介面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dao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直接與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互動）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負責對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進行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（新增、查詢、更新、刪除） 操作。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訂單摘要查詢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（數據模型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定義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POJO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類別）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的資料表，每個類別代表一個 表的結構。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訂單摘要類別（用於統計）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，執行 交易管理（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Transaction Management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及 商業邏輯。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util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（工具類別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提供共用函式）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DbConnection.java → 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連線工具類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Tool.java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其他工具函式，例如 檔案存取、格式轉換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📌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總結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資料夾（提供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連線與工具函式）。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使用介面架構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1" name="文字方塊 2"/>
          <p:cNvSpPr/>
          <p:nvPr/>
        </p:nvSpPr>
        <p:spPr>
          <a:xfrm>
            <a:off x="5216400" y="1440000"/>
            <a:ext cx="3243240" cy="45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2400" b="0" u="none" strike="noStrike">
                <a:solidFill>
                  <a:schemeClr val="dk1"/>
                </a:solidFill>
                <a:uFillTx/>
                <a:latin typeface="Arial"/>
              </a:rPr>
              <a:t>體育用品店登入首頁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2" name="文字方塊 3"/>
          <p:cNvSpPr/>
          <p:nvPr/>
        </p:nvSpPr>
        <p:spPr>
          <a:xfrm>
            <a:off x="3675240" y="253476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3" name="文字方塊 4"/>
          <p:cNvSpPr/>
          <p:nvPr/>
        </p:nvSpPr>
        <p:spPr>
          <a:xfrm>
            <a:off x="9433440" y="251856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4" name="文字方塊 5"/>
          <p:cNvSpPr/>
          <p:nvPr/>
        </p:nvSpPr>
        <p:spPr>
          <a:xfrm>
            <a:off x="1065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5" name="文字方塊 6"/>
          <p:cNvSpPr/>
          <p:nvPr/>
        </p:nvSpPr>
        <p:spPr>
          <a:xfrm>
            <a:off x="2370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6" name="文字方塊 7"/>
          <p:cNvSpPr/>
          <p:nvPr/>
        </p:nvSpPr>
        <p:spPr>
          <a:xfrm>
            <a:off x="3675240" y="312084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7" name="文字方塊 8"/>
          <p:cNvSpPr/>
          <p:nvPr/>
        </p:nvSpPr>
        <p:spPr>
          <a:xfrm>
            <a:off x="498024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8" name="文字方塊 9"/>
          <p:cNvSpPr/>
          <p:nvPr/>
        </p:nvSpPr>
        <p:spPr>
          <a:xfrm>
            <a:off x="9433440" y="310824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9" name="文字方塊 10"/>
          <p:cNvSpPr/>
          <p:nvPr/>
        </p:nvSpPr>
        <p:spPr>
          <a:xfrm>
            <a:off x="106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0" name="文字方塊 11"/>
          <p:cNvSpPr/>
          <p:nvPr/>
        </p:nvSpPr>
        <p:spPr>
          <a:xfrm>
            <a:off x="106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1" name="文字方塊 12"/>
          <p:cNvSpPr/>
          <p:nvPr/>
        </p:nvSpPr>
        <p:spPr>
          <a:xfrm>
            <a:off x="106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2" name="文字方塊 13"/>
          <p:cNvSpPr/>
          <p:nvPr/>
        </p:nvSpPr>
        <p:spPr>
          <a:xfrm>
            <a:off x="106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3" name="文字方塊 14"/>
          <p:cNvSpPr/>
          <p:nvPr/>
        </p:nvSpPr>
        <p:spPr>
          <a:xfrm>
            <a:off x="2370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4" name="文字方塊 15"/>
          <p:cNvSpPr/>
          <p:nvPr/>
        </p:nvSpPr>
        <p:spPr>
          <a:xfrm>
            <a:off x="2370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5" name="文字方塊 16"/>
          <p:cNvSpPr/>
          <p:nvPr/>
        </p:nvSpPr>
        <p:spPr>
          <a:xfrm>
            <a:off x="2370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6" name="文字方塊 17"/>
          <p:cNvSpPr/>
          <p:nvPr/>
        </p:nvSpPr>
        <p:spPr>
          <a:xfrm>
            <a:off x="2370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7" name="文字方塊 18"/>
          <p:cNvSpPr/>
          <p:nvPr/>
        </p:nvSpPr>
        <p:spPr>
          <a:xfrm>
            <a:off x="367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8" name="文字方塊 19"/>
          <p:cNvSpPr/>
          <p:nvPr/>
        </p:nvSpPr>
        <p:spPr>
          <a:xfrm>
            <a:off x="367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9" name="文字方塊 20"/>
          <p:cNvSpPr/>
          <p:nvPr/>
        </p:nvSpPr>
        <p:spPr>
          <a:xfrm>
            <a:off x="367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0" name="文字方塊 21"/>
          <p:cNvSpPr/>
          <p:nvPr/>
        </p:nvSpPr>
        <p:spPr>
          <a:xfrm>
            <a:off x="367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1" name="文字方塊 22"/>
          <p:cNvSpPr/>
          <p:nvPr/>
        </p:nvSpPr>
        <p:spPr>
          <a:xfrm>
            <a:off x="498024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修改個人資料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2" name="文字方塊 23"/>
          <p:cNvSpPr/>
          <p:nvPr/>
        </p:nvSpPr>
        <p:spPr>
          <a:xfrm>
            <a:off x="498024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管理員工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3" name="文字方塊 25"/>
          <p:cNvSpPr/>
          <p:nvPr/>
        </p:nvSpPr>
        <p:spPr>
          <a:xfrm>
            <a:off x="9442800" y="363204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4" name="文字方塊 26"/>
          <p:cNvSpPr/>
          <p:nvPr/>
        </p:nvSpPr>
        <p:spPr>
          <a:xfrm>
            <a:off x="9442800" y="419400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5" name="文字方塊 27"/>
          <p:cNvSpPr/>
          <p:nvPr/>
        </p:nvSpPr>
        <p:spPr>
          <a:xfrm>
            <a:off x="9442800" y="475596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6" name="文字方塊 28"/>
          <p:cNvSpPr/>
          <p:nvPr/>
        </p:nvSpPr>
        <p:spPr>
          <a:xfrm>
            <a:off x="9442800" y="531792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7" name="文字方塊 32"/>
          <p:cNvSpPr/>
          <p:nvPr/>
        </p:nvSpPr>
        <p:spPr>
          <a:xfrm>
            <a:off x="684612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報表管理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8" name="文字方塊 34"/>
          <p:cNvSpPr/>
          <p:nvPr/>
        </p:nvSpPr>
        <p:spPr>
          <a:xfrm>
            <a:off x="684612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9" name="文字方塊 36"/>
          <p:cNvSpPr/>
          <p:nvPr/>
        </p:nvSpPr>
        <p:spPr>
          <a:xfrm>
            <a:off x="684612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0" name="文字方塊 37"/>
          <p:cNvSpPr/>
          <p:nvPr/>
        </p:nvSpPr>
        <p:spPr>
          <a:xfrm>
            <a:off x="6849000" y="475596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1" name="直線單箭頭接點 49"/>
          <p:cNvCxnSpPr>
            <a:stCxn id="2262" idx="2"/>
            <a:endCxn id="2264" idx="0"/>
          </p:cNvCxnSpPr>
          <p:nvPr/>
        </p:nvCxnSpPr>
        <p:spPr>
          <a:xfrm flipH="1">
            <a:off x="1640520" y="2898720"/>
            <a:ext cx="2610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2" name="直線單箭頭接點 51"/>
          <p:cNvCxnSpPr>
            <a:stCxn id="2262" idx="2"/>
            <a:endCxn id="2265" idx="0"/>
          </p:cNvCxnSpPr>
          <p:nvPr/>
        </p:nvCxnSpPr>
        <p:spPr>
          <a:xfrm flipH="1">
            <a:off x="2945520" y="2898720"/>
            <a:ext cx="1305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3" name="直線單箭頭接點 54"/>
          <p:cNvCxnSpPr>
            <a:stCxn id="2262" idx="2"/>
            <a:endCxn id="2266" idx="0"/>
          </p:cNvCxnSpPr>
          <p:nvPr/>
        </p:nvCxnSpPr>
        <p:spPr>
          <a:xfrm>
            <a:off x="4250520" y="2898720"/>
            <a:ext cx="360" cy="22248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4" name="直線單箭頭接點 57"/>
          <p:cNvCxnSpPr>
            <a:stCxn id="2262" idx="2"/>
            <a:endCxn id="2267" idx="0"/>
          </p:cNvCxnSpPr>
          <p:nvPr/>
        </p:nvCxnSpPr>
        <p:spPr>
          <a:xfrm>
            <a:off x="4250520" y="2898720"/>
            <a:ext cx="15958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5" name="直線單箭頭接點 60"/>
          <p:cNvCxnSpPr>
            <a:stCxn id="2262" idx="2"/>
            <a:endCxn id="2287" idx="0"/>
          </p:cNvCxnSpPr>
          <p:nvPr/>
        </p:nvCxnSpPr>
        <p:spPr>
          <a:xfrm>
            <a:off x="4250520" y="2898720"/>
            <a:ext cx="34617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6" name="直線單箭頭接點 63"/>
          <p:cNvCxnSpPr/>
          <p:nvPr/>
        </p:nvCxnSpPr>
        <p:spPr>
          <a:xfrm>
            <a:off x="10009080" y="2856600"/>
            <a:ext cx="10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sp>
        <p:nvSpPr>
          <p:cNvPr id="2297" name="文字方塊 1"/>
          <p:cNvSpPr/>
          <p:nvPr/>
        </p:nvSpPr>
        <p:spPr>
          <a:xfrm>
            <a:off x="6840000" y="5220000"/>
            <a:ext cx="1731600" cy="367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dirty="0">
                <a:solidFill>
                  <a:schemeClr val="dk1"/>
                </a:solidFill>
                <a:latin typeface="Arial"/>
              </a:rPr>
              <a:t>月</a:t>
            </a:r>
            <a:r>
              <a:rPr lang="zh-TW" sz="1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銷售</a:t>
            </a:r>
            <a:r>
              <a:rPr lang="zh-TW" sz="1800" b="0" u="none" strike="noStrike" dirty="0">
                <a:solidFill>
                  <a:schemeClr val="dk1"/>
                </a:solidFill>
                <a:uFillTx/>
                <a:latin typeface="Arial"/>
              </a:rPr>
              <a:t>圖表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8" name="直線接點 2297"/>
          <p:cNvSpPr/>
          <p:nvPr/>
        </p:nvSpPr>
        <p:spPr>
          <a:xfrm>
            <a:off x="6840000" y="1895400"/>
            <a:ext cx="3240000" cy="6231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9" name="直線接點 2298"/>
          <p:cNvSpPr/>
          <p:nvPr/>
        </p:nvSpPr>
        <p:spPr>
          <a:xfrm flipH="1">
            <a:off x="4320000" y="1895400"/>
            <a:ext cx="2340000" cy="639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首頁和登入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1" name="圖片 2"/>
          <p:cNvPicPr/>
          <p:nvPr/>
        </p:nvPicPr>
        <p:blipFill>
          <a:blip r:embed="rId2"/>
          <a:stretch/>
        </p:blipFill>
        <p:spPr>
          <a:xfrm>
            <a:off x="430920" y="1916640"/>
            <a:ext cx="6417000" cy="391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2" name="圖片 3"/>
          <p:cNvPicPr/>
          <p:nvPr/>
        </p:nvPicPr>
        <p:blipFill>
          <a:blip r:embed="rId3"/>
          <a:stretch/>
        </p:blipFill>
        <p:spPr>
          <a:xfrm>
            <a:off x="7119360" y="158040"/>
            <a:ext cx="4159440" cy="279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3" name="圖片 4"/>
          <p:cNvPicPr/>
          <p:nvPr/>
        </p:nvPicPr>
        <p:blipFill>
          <a:blip r:embed="rId4"/>
          <a:stretch/>
        </p:blipFill>
        <p:spPr>
          <a:xfrm>
            <a:off x="7157520" y="3112920"/>
            <a:ext cx="4159440" cy="27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Agenda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GitHub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說明網址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https://github.com/guyverfax/SportProject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員工管理主頁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5" name="圖片 3"/>
          <p:cNvPicPr/>
          <p:nvPr/>
        </p:nvPicPr>
        <p:blipFill>
          <a:blip r:embed="rId2"/>
          <a:stretch/>
        </p:blipFill>
        <p:spPr>
          <a:xfrm>
            <a:off x="4534200" y="144000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7" name="圖片 2"/>
          <p:cNvPicPr/>
          <p:nvPr/>
        </p:nvPicPr>
        <p:blipFill>
          <a:blip r:embed="rId2"/>
          <a:stretch/>
        </p:blipFill>
        <p:spPr>
          <a:xfrm>
            <a:off x="4671000" y="1226880"/>
            <a:ext cx="5591880" cy="3488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9" name="圖片 2"/>
          <p:cNvPicPr/>
          <p:nvPr/>
        </p:nvPicPr>
        <p:blipFill>
          <a:blip r:embed="rId2"/>
          <a:stretch/>
        </p:blipFill>
        <p:spPr>
          <a:xfrm>
            <a:off x="4293000" y="118152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1" name="圖片 2"/>
          <p:cNvPicPr/>
          <p:nvPr/>
        </p:nvPicPr>
        <p:blipFill>
          <a:blip r:embed="rId2"/>
          <a:stretch/>
        </p:blipFill>
        <p:spPr>
          <a:xfrm>
            <a:off x="4424760" y="115488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3" name="圖片 3"/>
          <p:cNvPicPr/>
          <p:nvPr/>
        </p:nvPicPr>
        <p:blipFill>
          <a:blip r:embed="rId2"/>
          <a:stretch/>
        </p:blipFill>
        <p:spPr>
          <a:xfrm>
            <a:off x="1694880" y="215028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4" name="圖片 4"/>
          <p:cNvPicPr/>
          <p:nvPr/>
        </p:nvPicPr>
        <p:blipFill>
          <a:blip r:embed="rId3"/>
          <a:stretch/>
        </p:blipFill>
        <p:spPr>
          <a:xfrm>
            <a:off x="4458960" y="1195920"/>
            <a:ext cx="7248600" cy="3921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2" y="1268422"/>
            <a:ext cx="7536833" cy="445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8" name="圖片 2"/>
          <p:cNvPicPr/>
          <p:nvPr/>
        </p:nvPicPr>
        <p:blipFill>
          <a:blip r:embed="rId2"/>
          <a:stretch/>
        </p:blipFill>
        <p:spPr>
          <a:xfrm>
            <a:off x="1026720" y="211824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9" name="圖片 4"/>
          <p:cNvPicPr/>
          <p:nvPr/>
        </p:nvPicPr>
        <p:blipFill>
          <a:blip r:embed="rId3"/>
          <a:stretch/>
        </p:blipFill>
        <p:spPr>
          <a:xfrm>
            <a:off x="4378680" y="1794960"/>
            <a:ext cx="7522200" cy="407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編輯訂單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1" name="圖片 5"/>
          <p:cNvPicPr/>
          <p:nvPr/>
        </p:nvPicPr>
        <p:blipFill>
          <a:blip r:embed="rId2"/>
          <a:stretch/>
        </p:blipFill>
        <p:spPr>
          <a:xfrm>
            <a:off x="9045360" y="1646280"/>
            <a:ext cx="2505960" cy="269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2" name="圖片 2321"/>
          <p:cNvPicPr/>
          <p:nvPr/>
        </p:nvPicPr>
        <p:blipFill>
          <a:blip r:embed="rId3"/>
          <a:stretch/>
        </p:blipFill>
        <p:spPr>
          <a:xfrm>
            <a:off x="1665360" y="1809000"/>
            <a:ext cx="6794640" cy="3771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alt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刪除</a:t>
            </a:r>
            <a:r>
              <a:rPr lang="zh-TW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訂單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07" y="1074600"/>
            <a:ext cx="749873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4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這是一個體育用品店訂單與庫存管理系統，主要功能包括：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訂單管理：新增、修改、刪除及查詢訂單。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產品庫存管理：維護產品資訊，更新庫存數量。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員工資料管理：管理員工帳戶與權限設定。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會員資料管理：處理客戶註冊與資料維護。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報表圖表管理：管理相關報表。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lvl="1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系統採用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Model-View-Controller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設計模式，以確保架構清晰、可維護性高。此外，系統實作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Data Access Object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）層 負責數據存取，並透過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處理業務邏輯。後端使用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作為資料庫，確保數據管理的穩定性與效率。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6" name="圖片 3"/>
          <p:cNvPicPr/>
          <p:nvPr/>
        </p:nvPicPr>
        <p:blipFill>
          <a:blip r:embed="rId2"/>
          <a:stretch/>
        </p:blipFill>
        <p:spPr>
          <a:xfrm>
            <a:off x="4314240" y="12290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8" name="圖片 2"/>
          <p:cNvPicPr/>
          <p:nvPr/>
        </p:nvPicPr>
        <p:blipFill>
          <a:blip r:embed="rId2"/>
          <a:stretch/>
        </p:blipFill>
        <p:spPr>
          <a:xfrm>
            <a:off x="4301640" y="117504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0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2" name="圖片 3"/>
          <p:cNvPicPr/>
          <p:nvPr/>
        </p:nvPicPr>
        <p:blipFill>
          <a:blip r:embed="rId2"/>
          <a:stretch/>
        </p:blipFill>
        <p:spPr>
          <a:xfrm>
            <a:off x="4213800" y="120996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4" name="圖片 4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6" name="圖片 2"/>
          <p:cNvPicPr/>
          <p:nvPr/>
        </p:nvPicPr>
        <p:blipFill>
          <a:blip r:embed="rId2"/>
          <a:stretch/>
        </p:blipFill>
        <p:spPr>
          <a:xfrm>
            <a:off x="4460040" y="118368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8" name="圖片 2337"/>
          <p:cNvPicPr/>
          <p:nvPr/>
        </p:nvPicPr>
        <p:blipFill>
          <a:blip r:embed="rId2"/>
          <a:stretch/>
        </p:blipFill>
        <p:spPr>
          <a:xfrm>
            <a:off x="3060000" y="936720"/>
            <a:ext cx="6315480" cy="4823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0" name="圖片 2339"/>
          <p:cNvPicPr/>
          <p:nvPr/>
        </p:nvPicPr>
        <p:blipFill>
          <a:blip r:embed="rId2"/>
          <a:stretch/>
        </p:blipFill>
        <p:spPr>
          <a:xfrm>
            <a:off x="3958560" y="1645200"/>
            <a:ext cx="5761440" cy="434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2" name="圖片 2341"/>
          <p:cNvPicPr/>
          <p:nvPr/>
        </p:nvPicPr>
        <p:blipFill>
          <a:blip r:embed="rId2"/>
          <a:stretch/>
        </p:blipFill>
        <p:spPr>
          <a:xfrm>
            <a:off x="3960000" y="1646280"/>
            <a:ext cx="5940000" cy="447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4" name="圖片 2343"/>
          <p:cNvPicPr/>
          <p:nvPr/>
        </p:nvPicPr>
        <p:blipFill>
          <a:blip r:embed="rId2"/>
          <a:stretch/>
        </p:blipFill>
        <p:spPr>
          <a:xfrm>
            <a:off x="4139640" y="1800000"/>
            <a:ext cx="5400360" cy="407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6" name="圖片 2345"/>
          <p:cNvPicPr/>
          <p:nvPr/>
        </p:nvPicPr>
        <p:blipFill>
          <a:blip r:embed="rId2"/>
          <a:stretch/>
        </p:blipFill>
        <p:spPr>
          <a:xfrm>
            <a:off x="3960000" y="1440000"/>
            <a:ext cx="6120000" cy="450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8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2064051"/>
            <a:ext cx="6446548" cy="3806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91" y="2064051"/>
            <a:ext cx="4453834" cy="2684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en-US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Q&amp;A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 MVC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（控制層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及業務邏輯）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這部分負責與使用者互動，使用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、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JDialog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來設計介面，並與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互動。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customer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employ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（員工管理）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員工管理主介面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員工資訊編輯介面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member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會員管理介面（包含新增、刪除、修改功能）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porder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（訂單管理）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PorderCreate1.java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訂單建立介面（第一步）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PorderCreate2.java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訂單建立介面（第二步）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PorderCreate3.java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訂單建立介面（最終步驟）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PorderDeleteUI.java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訂單刪除介面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訂單修改介面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portal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（登入、註冊、主選單）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PortalUI.java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入口介面（登入首頁）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RegisterUI.java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註冊介面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108</TotalTime>
  <Words>993</Words>
  <Application>Microsoft Office PowerPoint</Application>
  <PresentationFormat>寬螢幕</PresentationFormat>
  <Paragraphs>168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24</vt:i4>
      </vt:variant>
      <vt:variant>
        <vt:lpstr>投影片標題</vt:lpstr>
      </vt:variant>
      <vt:variant>
        <vt:i4>43</vt:i4>
      </vt:variant>
    </vt:vector>
  </HeadingPairs>
  <TitlesOfParts>
    <vt:vector size="73" baseType="lpstr">
      <vt:lpstr>DejaVu Sans</vt:lpstr>
      <vt:lpstr>Microsoft JhengHei UI</vt:lpstr>
      <vt:lpstr>Arial</vt:lpstr>
      <vt:lpstr>Symbol</vt:lpstr>
      <vt:lpstr>Times New Roman</vt:lpstr>
      <vt:lpstr>Wingdings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體育用品店 訂單和庫存管理系統專案說明</vt:lpstr>
      <vt:lpstr>Agenda</vt:lpstr>
      <vt:lpstr>專案目的說明</vt:lpstr>
      <vt:lpstr>程式流程設計</vt:lpstr>
      <vt:lpstr>程式流程設計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使用介面介紹</vt:lpstr>
      <vt:lpstr>使用介面架構</vt:lpstr>
      <vt:lpstr>首頁和登入</vt:lpstr>
      <vt:lpstr>員工管理主頁</vt:lpstr>
      <vt:lpstr>員工-新增訂單</vt:lpstr>
      <vt:lpstr>員工-新增訂單</vt:lpstr>
      <vt:lpstr>員工-新增訂單</vt:lpstr>
      <vt:lpstr>員工-新增訂單</vt:lpstr>
      <vt:lpstr>員工-查詢訂單</vt:lpstr>
      <vt:lpstr>員工-查詢訂單</vt:lpstr>
      <vt:lpstr>員工-編輯訂單</vt:lpstr>
      <vt:lpstr>員工-刪除訂單</vt:lpstr>
      <vt:lpstr>員工</vt:lpstr>
      <vt:lpstr>員工-管理產品</vt:lpstr>
      <vt:lpstr>員工-管理產品</vt:lpstr>
      <vt:lpstr>員工</vt:lpstr>
      <vt:lpstr>員工-管理客戶</vt:lpstr>
      <vt:lpstr>員工</vt:lpstr>
      <vt:lpstr>員工-管理員工</vt:lpstr>
      <vt:lpstr>員工</vt:lpstr>
      <vt:lpstr>員工-報表管理</vt:lpstr>
      <vt:lpstr>員工-報表管理</vt:lpstr>
      <vt:lpstr>員工-報表管理</vt:lpstr>
      <vt:lpstr>員工-報表管理</vt:lpstr>
      <vt:lpstr>客戶</vt:lpstr>
      <vt:lpstr>客戶-管理訂單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subject/>
  <dc:creator>student</dc:creator>
  <dc:description/>
  <cp:lastModifiedBy>student</cp:lastModifiedBy>
  <cp:revision>121</cp:revision>
  <dcterms:created xsi:type="dcterms:W3CDTF">2025-02-19T05:37:36Z</dcterms:created>
  <dcterms:modified xsi:type="dcterms:W3CDTF">2025-02-24T03:40:25Z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4</vt:i4>
  </property>
  <property fmtid="{D5CDD505-2E9C-101B-9397-08002B2CF9AE}" pid="8" name="PresentationFormat">
    <vt:lpwstr>寬螢幕</vt:lpwstr>
  </property>
  <property fmtid="{D5CDD505-2E9C-101B-9397-08002B2CF9AE}" pid="9" name="ScenarioTags">
    <vt:lpwstr/>
  </property>
  <property fmtid="{D5CDD505-2E9C-101B-9397-08002B2CF9AE}" pid="10" name="Slides">
    <vt:i4>41</vt:i4>
  </property>
</Properties>
</file>